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4"/>
  </p:handoutMasterIdLst>
  <p:sldIdLst>
    <p:sldId id="256" r:id="rId2"/>
    <p:sldId id="257" r:id="rId3"/>
    <p:sldId id="265" r:id="rId4"/>
    <p:sldId id="266" r:id="rId5"/>
    <p:sldId id="258" r:id="rId6"/>
    <p:sldId id="259" r:id="rId7"/>
    <p:sldId id="260" r:id="rId8"/>
    <p:sldId id="261" r:id="rId9"/>
    <p:sldId id="262" r:id="rId10"/>
    <p:sldId id="263" r:id="rId11"/>
    <p:sldId id="264" r:id="rId12"/>
    <p:sldId id="26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07EDBAD-8485-4FF1-B45B-E0D9F2F6EC4A}" type="datetimeFigureOut">
              <a:rPr lang="en-US" smtClean="0"/>
              <a:t>10/10/2023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DD21D60-7C8B-4265-8943-0D3C25FC915E}" type="slidenum">
              <a:rPr lang="en-US" smtClean="0"/>
              <a:t>‹#›</a:t>
            </a:fld>
            <a:endParaRPr lang="en-US"/>
          </a:p>
        </p:txBody>
      </p:sp>
    </p:spTree>
    <p:extLst>
      <p:ext uri="{BB962C8B-B14F-4D97-AF65-F5344CB8AC3E}">
        <p14:creationId xmlns:p14="http://schemas.microsoft.com/office/powerpoint/2010/main" val="6993990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10/10/2023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solidFill>
                  <a:srgbClr val="FFFF00"/>
                </a:solidFill>
              </a:rPr>
              <a:t>Terre Haute Police Department Uniform Crime Reporting </a:t>
            </a:r>
            <a:endParaRPr lang="en-US" sz="4800" dirty="0">
              <a:solidFill>
                <a:srgbClr val="FFFF00"/>
              </a:solidFill>
            </a:endParaRPr>
          </a:p>
        </p:txBody>
      </p:sp>
      <p:sp>
        <p:nvSpPr>
          <p:cNvPr id="3" name="Subtitle 2"/>
          <p:cNvSpPr>
            <a:spLocks noGrp="1"/>
          </p:cNvSpPr>
          <p:nvPr>
            <p:ph type="subTitle" idx="1"/>
          </p:nvPr>
        </p:nvSpPr>
        <p:spPr/>
        <p:txBody>
          <a:bodyPr/>
          <a:lstStyle/>
          <a:p>
            <a:r>
              <a:rPr lang="en-US" dirty="0" smtClean="0">
                <a:solidFill>
                  <a:schemeClr val="tx1"/>
                </a:solidFill>
              </a:rPr>
              <a:t>1997-2021 </a:t>
            </a:r>
            <a:endParaRPr lang="en-US" dirty="0">
              <a:solidFill>
                <a:schemeClr val="tx1"/>
              </a:solidFill>
            </a:endParaRPr>
          </a:p>
        </p:txBody>
      </p:sp>
    </p:spTree>
    <p:extLst>
      <p:ext uri="{BB962C8B-B14F-4D97-AF65-F5344CB8AC3E}">
        <p14:creationId xmlns:p14="http://schemas.microsoft.com/office/powerpoint/2010/main" val="1657088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Violent Crimes</a:t>
            </a:r>
            <a:br>
              <a:rPr lang="en-US" dirty="0" smtClean="0">
                <a:solidFill>
                  <a:srgbClr val="FFFF00"/>
                </a:solidFill>
              </a:rPr>
            </a:br>
            <a:r>
              <a:rPr lang="en-US" dirty="0" smtClean="0">
                <a:solidFill>
                  <a:srgbClr val="FFFF00"/>
                </a:solidFill>
              </a:rPr>
              <a:t>Robbery</a:t>
            </a:r>
            <a:endParaRPr lang="en-US" dirty="0">
              <a:solidFill>
                <a:srgbClr val="FFFF00"/>
              </a:solidFill>
            </a:endParaRPr>
          </a:p>
        </p:txBody>
      </p:sp>
      <p:sp>
        <p:nvSpPr>
          <p:cNvPr id="3" name="Content Placeholder 2"/>
          <p:cNvSpPr>
            <a:spLocks noGrp="1"/>
          </p:cNvSpPr>
          <p:nvPr>
            <p:ph idx="1"/>
          </p:nvPr>
        </p:nvSpPr>
        <p:spPr>
          <a:xfrm>
            <a:off x="770710" y="1853248"/>
            <a:ext cx="9279144" cy="4395151"/>
          </a:xfrm>
        </p:spPr>
        <p:txBody>
          <a:bodyPr>
            <a:normAutofit/>
          </a:bodyPr>
          <a:lstStyle/>
          <a:p>
            <a:r>
              <a:rPr lang="en-US" sz="1600" dirty="0"/>
              <a:t>Using the FBI’s Crime Data Explorer, we look specifically at the reported </a:t>
            </a:r>
            <a:r>
              <a:rPr lang="en-US" sz="1600" dirty="0" smtClean="0"/>
              <a:t>robberies  </a:t>
            </a:r>
            <a:r>
              <a:rPr lang="en-US" sz="1600" dirty="0"/>
              <a:t>from 1997 to 2021.  From 1997 until 2021, we averaged </a:t>
            </a:r>
            <a:r>
              <a:rPr lang="en-US" sz="1600" dirty="0" smtClean="0"/>
              <a:t>75 </a:t>
            </a:r>
            <a:r>
              <a:rPr lang="en-US" sz="1600" dirty="0"/>
              <a:t>reported </a:t>
            </a:r>
            <a:r>
              <a:rPr lang="en-US" sz="1600" dirty="0" smtClean="0"/>
              <a:t>robberies per </a:t>
            </a:r>
            <a:r>
              <a:rPr lang="en-US" sz="1600" dirty="0"/>
              <a:t>year.  The highest year was </a:t>
            </a:r>
            <a:r>
              <a:rPr lang="en-US" sz="1600" dirty="0" smtClean="0"/>
              <a:t>2004 </a:t>
            </a:r>
            <a:r>
              <a:rPr lang="en-US" sz="1600" dirty="0"/>
              <a:t>with </a:t>
            </a:r>
            <a:r>
              <a:rPr lang="en-US" sz="1600" dirty="0" smtClean="0"/>
              <a:t>104 </a:t>
            </a:r>
            <a:r>
              <a:rPr lang="en-US" sz="1600" dirty="0"/>
              <a:t>and the lowest year was </a:t>
            </a:r>
            <a:r>
              <a:rPr lang="en-US" sz="1600" dirty="0" smtClean="0"/>
              <a:t>2014 </a:t>
            </a:r>
            <a:r>
              <a:rPr lang="en-US" sz="1600" dirty="0"/>
              <a:t>with </a:t>
            </a:r>
            <a:r>
              <a:rPr lang="en-US" sz="1600" dirty="0" smtClean="0"/>
              <a:t>51 </a:t>
            </a:r>
            <a:r>
              <a:rPr lang="en-US" sz="1600" dirty="0"/>
              <a:t>reported </a:t>
            </a:r>
            <a:r>
              <a:rPr lang="en-US" sz="1600" dirty="0" smtClean="0"/>
              <a:t>robberies.  </a:t>
            </a:r>
            <a:r>
              <a:rPr lang="en-US" sz="1600" dirty="0"/>
              <a:t>All other years ranged from </a:t>
            </a:r>
            <a:r>
              <a:rPr lang="en-US" sz="1600" dirty="0" smtClean="0"/>
              <a:t>54 to 97 </a:t>
            </a:r>
            <a:r>
              <a:rPr lang="en-US" sz="1600" dirty="0"/>
              <a:t>reported </a:t>
            </a:r>
            <a:r>
              <a:rPr lang="en-US" sz="1600" dirty="0" smtClean="0"/>
              <a:t>robberies.  </a:t>
            </a:r>
            <a:r>
              <a:rPr lang="en-US" sz="1600" dirty="0"/>
              <a:t>In 2021, we saw </a:t>
            </a:r>
            <a:r>
              <a:rPr lang="en-US" sz="1600" dirty="0" smtClean="0"/>
              <a:t>65 reported robberies. Again</a:t>
            </a:r>
            <a:r>
              <a:rPr lang="en-US" sz="1600" dirty="0"/>
              <a:t>, we see no significant change in reported </a:t>
            </a:r>
            <a:r>
              <a:rPr lang="en-US" sz="1600" dirty="0" smtClean="0"/>
              <a:t>robberies to </a:t>
            </a:r>
            <a:r>
              <a:rPr lang="en-US" sz="1600" dirty="0"/>
              <a:t>explain the </a:t>
            </a:r>
            <a:r>
              <a:rPr lang="en-US" sz="1600" dirty="0" smtClean="0"/>
              <a:t>hundreds of </a:t>
            </a:r>
            <a:r>
              <a:rPr lang="en-US" sz="1600" dirty="0"/>
              <a:t>new </a:t>
            </a:r>
            <a:r>
              <a:rPr lang="en-US" sz="1600" dirty="0" smtClean="0"/>
              <a:t>violent crimes being reported from this migration to NIBRIS (2018 to 2021).  </a:t>
            </a:r>
            <a:endParaRPr lang="en-US" sz="1600" dirty="0"/>
          </a:p>
        </p:txBody>
      </p:sp>
      <p:pic>
        <p:nvPicPr>
          <p:cNvPr id="5" name="Picture 4"/>
          <p:cNvPicPr>
            <a:picLocks noChangeAspect="1"/>
          </p:cNvPicPr>
          <p:nvPr/>
        </p:nvPicPr>
        <p:blipFill>
          <a:blip r:embed="rId2"/>
          <a:stretch>
            <a:fillRect/>
          </a:stretch>
        </p:blipFill>
        <p:spPr>
          <a:xfrm>
            <a:off x="2050868" y="3465451"/>
            <a:ext cx="7093132" cy="3114244"/>
          </a:xfrm>
          <a:prstGeom prst="rect">
            <a:avLst/>
          </a:prstGeom>
        </p:spPr>
      </p:pic>
    </p:spTree>
    <p:extLst>
      <p:ext uri="{BB962C8B-B14F-4D97-AF65-F5344CB8AC3E}">
        <p14:creationId xmlns:p14="http://schemas.microsoft.com/office/powerpoint/2010/main" val="2194536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Violent Crimes</a:t>
            </a:r>
            <a:br>
              <a:rPr lang="en-US" dirty="0" smtClean="0">
                <a:solidFill>
                  <a:srgbClr val="FFFF00"/>
                </a:solidFill>
              </a:rPr>
            </a:br>
            <a:r>
              <a:rPr lang="en-US" dirty="0" smtClean="0">
                <a:solidFill>
                  <a:srgbClr val="FFFF00"/>
                </a:solidFill>
              </a:rPr>
              <a:t>Aggravated Assaults</a:t>
            </a:r>
            <a:endParaRPr lang="en-US" dirty="0">
              <a:solidFill>
                <a:srgbClr val="FFFF00"/>
              </a:solidFill>
            </a:endParaRPr>
          </a:p>
        </p:txBody>
      </p:sp>
      <p:sp>
        <p:nvSpPr>
          <p:cNvPr id="3" name="Content Placeholder 2"/>
          <p:cNvSpPr>
            <a:spLocks noGrp="1"/>
          </p:cNvSpPr>
          <p:nvPr>
            <p:ph idx="1"/>
          </p:nvPr>
        </p:nvSpPr>
        <p:spPr>
          <a:xfrm>
            <a:off x="646112" y="1853248"/>
            <a:ext cx="9403742" cy="4395151"/>
          </a:xfrm>
        </p:spPr>
        <p:txBody>
          <a:bodyPr/>
          <a:lstStyle/>
          <a:p>
            <a:r>
              <a:rPr lang="en-US" sz="1400" dirty="0"/>
              <a:t>After reviewing homicides, rapes, and robberies, </a:t>
            </a:r>
            <a:r>
              <a:rPr lang="en-US" sz="1400" dirty="0" smtClean="0"/>
              <a:t>the FBI Crime Data Explorer indicates that the average </a:t>
            </a:r>
            <a:r>
              <a:rPr lang="en-US" sz="1400" dirty="0"/>
              <a:t>number of all three crimes reported between </a:t>
            </a:r>
            <a:r>
              <a:rPr lang="en-US" sz="1400" dirty="0" smtClean="0"/>
              <a:t>1997-2017 </a:t>
            </a:r>
            <a:r>
              <a:rPr lang="en-US" sz="1400" dirty="0"/>
              <a:t>is </a:t>
            </a:r>
            <a:r>
              <a:rPr lang="en-US" sz="1400" dirty="0" smtClean="0"/>
              <a:t>104.9 </a:t>
            </a:r>
            <a:r>
              <a:rPr lang="en-US" sz="1400" dirty="0"/>
              <a:t>per year.  From 2018 thru 2021, </a:t>
            </a:r>
            <a:r>
              <a:rPr lang="en-US" sz="1400" dirty="0" smtClean="0"/>
              <a:t>the migration to NIBRIS, the average for all three crimes was 101.75 per year.  That means that the four-years of data with extraordinary violent crime rates had an average decrease when it came to homicide, rape, and robbery.  Meaning that the entire increase came from the single crime of aggravated assault.  As you can see by the graph below, an unbelievable increase appears in the data beginning in 2018 thru 2021.  In fact, the average number of aggravated assaults per year from 1997-2017 was </a:t>
            </a:r>
            <a:r>
              <a:rPr lang="en-US" sz="1400" dirty="0" smtClean="0"/>
              <a:t>68, </a:t>
            </a:r>
            <a:r>
              <a:rPr lang="en-US" sz="1400" dirty="0" smtClean="0"/>
              <a:t>and after the migration to NIBRIS, the average number per year from 2018-2021 was 533.  That amounts to a </a:t>
            </a:r>
            <a:r>
              <a:rPr lang="en-US" sz="1400" dirty="0" smtClean="0"/>
              <a:t>683% </a:t>
            </a:r>
            <a:r>
              <a:rPr lang="en-US" sz="1400" dirty="0" smtClean="0"/>
              <a:t>increase in reported aggravated assaults.  </a:t>
            </a:r>
            <a:endParaRPr lang="en-US" sz="1400" dirty="0"/>
          </a:p>
          <a:p>
            <a:pPr marL="0" indent="0">
              <a:buNone/>
            </a:pPr>
            <a:endParaRPr lang="en-US" dirty="0"/>
          </a:p>
        </p:txBody>
      </p:sp>
      <p:pic>
        <p:nvPicPr>
          <p:cNvPr id="4" name="Picture 3"/>
          <p:cNvPicPr>
            <a:picLocks noChangeAspect="1"/>
          </p:cNvPicPr>
          <p:nvPr/>
        </p:nvPicPr>
        <p:blipFill>
          <a:blip r:embed="rId2"/>
          <a:stretch>
            <a:fillRect/>
          </a:stretch>
        </p:blipFill>
        <p:spPr>
          <a:xfrm>
            <a:off x="1789612" y="3843333"/>
            <a:ext cx="6648994" cy="2870977"/>
          </a:xfrm>
          <a:prstGeom prst="rect">
            <a:avLst/>
          </a:prstGeom>
        </p:spPr>
      </p:pic>
    </p:spTree>
    <p:extLst>
      <p:ext uri="{BB962C8B-B14F-4D97-AF65-F5344CB8AC3E}">
        <p14:creationId xmlns:p14="http://schemas.microsoft.com/office/powerpoint/2010/main" val="271721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Conclusions</a:t>
            </a:r>
            <a:endParaRPr lang="en-US" dirty="0">
              <a:solidFill>
                <a:srgbClr val="FFFF00"/>
              </a:solidFill>
            </a:endParaRPr>
          </a:p>
        </p:txBody>
      </p:sp>
      <p:sp>
        <p:nvSpPr>
          <p:cNvPr id="3" name="Content Placeholder 2"/>
          <p:cNvSpPr>
            <a:spLocks noGrp="1"/>
          </p:cNvSpPr>
          <p:nvPr>
            <p:ph idx="1"/>
          </p:nvPr>
        </p:nvSpPr>
        <p:spPr>
          <a:xfrm>
            <a:off x="1123406" y="1410790"/>
            <a:ext cx="8926447" cy="4837610"/>
          </a:xfrm>
        </p:spPr>
        <p:txBody>
          <a:bodyPr>
            <a:normAutofit fontScale="92500"/>
          </a:bodyPr>
          <a:lstStyle/>
          <a:p>
            <a:r>
              <a:rPr lang="en-US" sz="1600" dirty="0"/>
              <a:t>For the ten years from 1997 to 2008, we experienced an average of 5,080 reported property crimes per year.  For the last 10 years, we have averaged 2,947 per year.  That represents a 41.98% decrease in reported property crimes when comparing the two ten-year periods. </a:t>
            </a:r>
            <a:endParaRPr lang="en-US" sz="1600" dirty="0" smtClean="0"/>
          </a:p>
          <a:p>
            <a:r>
              <a:rPr lang="en-US" sz="1600" dirty="0" smtClean="0"/>
              <a:t>The </a:t>
            </a:r>
            <a:r>
              <a:rPr lang="en-US" sz="1600" dirty="0"/>
              <a:t>FBI Crime Data Explorer indicates that the average number of </a:t>
            </a:r>
            <a:r>
              <a:rPr lang="en-US" sz="1600" dirty="0" smtClean="0"/>
              <a:t>reported homicides, rape, and robbery reported </a:t>
            </a:r>
            <a:r>
              <a:rPr lang="en-US" sz="1600" dirty="0"/>
              <a:t>between </a:t>
            </a:r>
            <a:r>
              <a:rPr lang="en-US" sz="1600" dirty="0" smtClean="0"/>
              <a:t>1997 and 2017 </a:t>
            </a:r>
            <a:r>
              <a:rPr lang="en-US" sz="1600" dirty="0"/>
              <a:t>is 104.9 per year.  From 2018 thru 2021, the period of the migration to NIBRIS, the average for all three crimes was 101.75 per year.  </a:t>
            </a:r>
            <a:r>
              <a:rPr lang="en-US" sz="1600" dirty="0" smtClean="0"/>
              <a:t>This indicates that the </a:t>
            </a:r>
            <a:r>
              <a:rPr lang="en-US" sz="1600" dirty="0"/>
              <a:t>four-years of data with extraordinary violent crimes rates had an average decrease when it came to homicide, rape, and robbery. </a:t>
            </a:r>
            <a:r>
              <a:rPr lang="en-US" sz="1600" dirty="0" smtClean="0"/>
              <a:t> This left only aggravated assaults as the source of increase.</a:t>
            </a:r>
          </a:p>
          <a:p>
            <a:r>
              <a:rPr lang="en-US" sz="1600" dirty="0"/>
              <a:t>T</a:t>
            </a:r>
            <a:r>
              <a:rPr lang="en-US" sz="1600" dirty="0" smtClean="0"/>
              <a:t>he </a:t>
            </a:r>
            <a:r>
              <a:rPr lang="en-US" sz="1600" dirty="0"/>
              <a:t>average number of aggravated assaults per year from 1997-2017 was </a:t>
            </a:r>
            <a:r>
              <a:rPr lang="en-US" sz="1600" dirty="0" smtClean="0"/>
              <a:t>68, </a:t>
            </a:r>
            <a:r>
              <a:rPr lang="en-US" sz="1600" dirty="0"/>
              <a:t>and after the migration to NIBRIS, the average number per year from 2018-2021 was 533.  That amounts to a 683% increase in reported aggravated </a:t>
            </a:r>
            <a:r>
              <a:rPr lang="en-US" sz="1600" dirty="0" smtClean="0"/>
              <a:t>assaults.  As this represented an improbable occurrence, it lead to the discovery of the coding errors.  </a:t>
            </a:r>
          </a:p>
          <a:p>
            <a:r>
              <a:rPr lang="en-US" sz="1600" dirty="0" smtClean="0"/>
              <a:t>Upon examination of the aggravated assaults, it was discovered that hundreds of misdemeanor batteries were erroneously being coded as 13As or aggravated assaults. After receiving assistance from both the Indiana State Police and FBI, the department has been notified that the aggravated assaults from 2021 will be corrected from 718 to 223 when published with the 2022 data.</a:t>
            </a:r>
          </a:p>
          <a:p>
            <a:endParaRPr lang="en-US" sz="1600" dirty="0" smtClean="0"/>
          </a:p>
          <a:p>
            <a:endParaRPr lang="en-US" sz="1600" dirty="0" smtClean="0"/>
          </a:p>
          <a:p>
            <a:endParaRPr lang="en-US" dirty="0"/>
          </a:p>
        </p:txBody>
      </p:sp>
    </p:spTree>
    <p:extLst>
      <p:ext uri="{BB962C8B-B14F-4D97-AF65-F5344CB8AC3E}">
        <p14:creationId xmlns:p14="http://schemas.microsoft.com/office/powerpoint/2010/main" val="92443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FF00"/>
                </a:solidFill>
              </a:rPr>
              <a:t>What is the FBI Uniform Crime </a:t>
            </a:r>
            <a:r>
              <a:rPr lang="en-US" sz="3200" b="1" dirty="0" smtClean="0">
                <a:solidFill>
                  <a:srgbClr val="FFFF00"/>
                </a:solidFill>
              </a:rPr>
              <a:t>Report? </a:t>
            </a:r>
            <a:endParaRPr lang="en-US" sz="3200" b="1" dirty="0">
              <a:solidFill>
                <a:srgbClr val="FFFF00"/>
              </a:solidFill>
            </a:endParaRPr>
          </a:p>
        </p:txBody>
      </p:sp>
      <p:sp>
        <p:nvSpPr>
          <p:cNvPr id="3" name="Content Placeholder 2"/>
          <p:cNvSpPr>
            <a:spLocks noGrp="1"/>
          </p:cNvSpPr>
          <p:nvPr>
            <p:ph idx="1"/>
          </p:nvPr>
        </p:nvSpPr>
        <p:spPr>
          <a:xfrm>
            <a:off x="646112" y="1698172"/>
            <a:ext cx="10143808" cy="5159828"/>
          </a:xfrm>
        </p:spPr>
        <p:txBody>
          <a:bodyPr>
            <a:normAutofit/>
          </a:bodyPr>
          <a:lstStyle/>
          <a:p>
            <a:r>
              <a:rPr lang="en-US" dirty="0" smtClean="0"/>
              <a:t>The FBI Uniform Crime Report has been providing crime data to law enforcement agencies and the public since 1930.  Basically, it collects crime data from law enforcement agencies that voluntarily provide it for tabulation.  Since each state has different statutes for crimes, the FBI creates standardized or uniform definitions for the crimes in their data reports.  For example, a burglary statute in one state may </a:t>
            </a:r>
            <a:r>
              <a:rPr lang="en-US" dirty="0"/>
              <a:t>include breaking into a </a:t>
            </a:r>
            <a:r>
              <a:rPr lang="en-US" dirty="0" smtClean="0"/>
              <a:t>car; however, the FBI defines burglary for tabulation as “unlawful </a:t>
            </a:r>
            <a:r>
              <a:rPr lang="en-US" dirty="0"/>
              <a:t>entry of a structure to commit a felony or </a:t>
            </a:r>
            <a:r>
              <a:rPr lang="en-US" dirty="0" smtClean="0"/>
              <a:t>theft.”  Therefore, each state must ensure their statutory definitions of crimes fit the FBI’s standardized language before reporting.  This is essential to ensure that the same type of crime is being reported and compared between jurisdictions. </a:t>
            </a:r>
          </a:p>
        </p:txBody>
      </p:sp>
    </p:spTree>
    <p:extLst>
      <p:ext uri="{BB962C8B-B14F-4D97-AF65-F5344CB8AC3E}">
        <p14:creationId xmlns:p14="http://schemas.microsoft.com/office/powerpoint/2010/main" val="299686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FF00"/>
                </a:solidFill>
              </a:rPr>
              <a:t>What </a:t>
            </a:r>
            <a:r>
              <a:rPr lang="en-US" sz="3200" b="1" dirty="0" smtClean="0">
                <a:solidFill>
                  <a:srgbClr val="FFFF00"/>
                </a:solidFill>
              </a:rPr>
              <a:t>change occurred to cause </a:t>
            </a:r>
            <a:r>
              <a:rPr lang="en-US" sz="3200" b="1" dirty="0">
                <a:solidFill>
                  <a:srgbClr val="FFFF00"/>
                </a:solidFill>
              </a:rPr>
              <a:t>this </a:t>
            </a:r>
            <a:r>
              <a:rPr lang="en-US" sz="3200" b="1" dirty="0" smtClean="0">
                <a:solidFill>
                  <a:srgbClr val="FFFF00"/>
                </a:solidFill>
              </a:rPr>
              <a:t>coding </a:t>
            </a:r>
            <a:r>
              <a:rPr lang="en-US" sz="3200" b="1" dirty="0">
                <a:solidFill>
                  <a:srgbClr val="FFFF00"/>
                </a:solidFill>
              </a:rPr>
              <a:t>i</a:t>
            </a:r>
            <a:r>
              <a:rPr lang="en-US" sz="3200" b="1" dirty="0" smtClean="0">
                <a:solidFill>
                  <a:srgbClr val="FFFF00"/>
                </a:solidFill>
              </a:rPr>
              <a:t>ssue</a:t>
            </a:r>
            <a:r>
              <a:rPr lang="en-US" sz="3200" b="1" dirty="0">
                <a:solidFill>
                  <a:srgbClr val="FFFF00"/>
                </a:solidFill>
              </a:rPr>
              <a:t>?</a:t>
            </a:r>
          </a:p>
        </p:txBody>
      </p:sp>
      <p:sp>
        <p:nvSpPr>
          <p:cNvPr id="3" name="Content Placeholder 2"/>
          <p:cNvSpPr>
            <a:spLocks noGrp="1"/>
          </p:cNvSpPr>
          <p:nvPr>
            <p:ph idx="1"/>
          </p:nvPr>
        </p:nvSpPr>
        <p:spPr>
          <a:xfrm>
            <a:off x="522514" y="1724298"/>
            <a:ext cx="9527339" cy="4524102"/>
          </a:xfrm>
        </p:spPr>
        <p:txBody>
          <a:bodyPr>
            <a:normAutofit/>
          </a:bodyPr>
          <a:lstStyle/>
          <a:p>
            <a:r>
              <a:rPr lang="en-US" dirty="0" smtClean="0"/>
              <a:t>In 2018, the Terre Haute Police Department began reporting in the new format developed by the FBI.  Prior to this change, reporting was referred to as summary-based.  While there were exceptions, summary meant that the highest crime to have occurred within an incident would be the only one counted under the hierarchy rule.  That meant that if you had an armed robbery, theft, and other crimes committed during a single incident, only the highest crime would count toward the data.  Under the new NIBRIS or incident-based reporting, all crimes would be counted to provide more detailed data.  This also meant that there would be increases in the number of some of the crimes that were not counted before the change.  The FBI provides a table on their website detailing these projections.  </a:t>
            </a:r>
          </a:p>
        </p:txBody>
      </p:sp>
    </p:spTree>
    <p:extLst>
      <p:ext uri="{BB962C8B-B14F-4D97-AF65-F5344CB8AC3E}">
        <p14:creationId xmlns:p14="http://schemas.microsoft.com/office/powerpoint/2010/main" val="3793354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FF00"/>
                </a:solidFill>
              </a:rPr>
              <a:t>What </a:t>
            </a:r>
            <a:r>
              <a:rPr lang="en-US" sz="3200" b="1" dirty="0" smtClean="0">
                <a:solidFill>
                  <a:srgbClr val="FFFF00"/>
                </a:solidFill>
              </a:rPr>
              <a:t>change occurred </a:t>
            </a:r>
            <a:r>
              <a:rPr lang="en-US" sz="3200" b="1" dirty="0">
                <a:solidFill>
                  <a:srgbClr val="FFFF00"/>
                </a:solidFill>
              </a:rPr>
              <a:t>that </a:t>
            </a:r>
            <a:r>
              <a:rPr lang="en-US" sz="3200" b="1" dirty="0" smtClean="0">
                <a:solidFill>
                  <a:srgbClr val="FFFF00"/>
                </a:solidFill>
              </a:rPr>
              <a:t>caused </a:t>
            </a:r>
            <a:r>
              <a:rPr lang="en-US" sz="3200" b="1" dirty="0">
                <a:solidFill>
                  <a:srgbClr val="FFFF00"/>
                </a:solidFill>
              </a:rPr>
              <a:t>this </a:t>
            </a:r>
            <a:r>
              <a:rPr lang="en-US" sz="3200" b="1" dirty="0" smtClean="0">
                <a:solidFill>
                  <a:srgbClr val="FFFF00"/>
                </a:solidFill>
              </a:rPr>
              <a:t>coding Issue and what has been done to correct it?</a:t>
            </a:r>
            <a:endParaRPr lang="en-US" sz="3200" b="1" dirty="0">
              <a:solidFill>
                <a:srgbClr val="FFFF00"/>
              </a:solidFill>
            </a:endParaRPr>
          </a:p>
        </p:txBody>
      </p:sp>
      <p:sp>
        <p:nvSpPr>
          <p:cNvPr id="3" name="Content Placeholder 2"/>
          <p:cNvSpPr>
            <a:spLocks noGrp="1"/>
          </p:cNvSpPr>
          <p:nvPr>
            <p:ph idx="1"/>
          </p:nvPr>
        </p:nvSpPr>
        <p:spPr>
          <a:xfrm>
            <a:off x="300447" y="1972491"/>
            <a:ext cx="11390810" cy="4571999"/>
          </a:xfrm>
        </p:spPr>
        <p:txBody>
          <a:bodyPr>
            <a:normAutofit fontScale="70000" lnSpcReduction="20000"/>
          </a:bodyPr>
          <a:lstStyle/>
          <a:p>
            <a:r>
              <a:rPr lang="en-US" sz="2600" dirty="0"/>
              <a:t>The most significant change for us was that the Indiana State Police became the pass through agency for submission to the FBI.  This meant that the Indiana State Police were responsible for determining what Indiana statues corresponded to the definition of crimes under the FBI reporting standards for all Indiana law enforcement and their various records management systems. </a:t>
            </a:r>
            <a:endParaRPr lang="en-US" sz="2600" dirty="0" smtClean="0"/>
          </a:p>
          <a:p>
            <a:r>
              <a:rPr lang="en-US" sz="2600" dirty="0" smtClean="0"/>
              <a:t> </a:t>
            </a:r>
            <a:r>
              <a:rPr lang="en-US" sz="2600" dirty="0"/>
              <a:t>During the initial years of this migration, multiple statutes for misdemeanor batteries were </a:t>
            </a:r>
            <a:r>
              <a:rPr lang="en-US" sz="2600" dirty="0" smtClean="0"/>
              <a:t>incorrectly coded </a:t>
            </a:r>
            <a:r>
              <a:rPr lang="en-US" sz="2600" dirty="0"/>
              <a:t>as 13A or aggravated assaults, which did not meet the FBI’s requirement that an aggravated assault be “an unlawful attack by one person upon another wherein the offender uses a weapon or displays it in a threatening manner, or the victim suffers obvious severe or aggravated bodily injury involving apparent broken bones, loss of teeth, possible internal injury, severe laceration, or loss of consciousness</a:t>
            </a:r>
            <a:r>
              <a:rPr lang="en-US" sz="2600" dirty="0" smtClean="0"/>
              <a:t>.”  To put this in perspective, the </a:t>
            </a:r>
            <a:r>
              <a:rPr lang="en-US" sz="2600" dirty="0"/>
              <a:t>average number of aggravated assaults per year from 1997-2017 was 68.26, and after the migration to NIBRIS, the average number per year from 2018-2021 was 533.  That amounts to a 683% increase in reported aggravated assaults. </a:t>
            </a:r>
            <a:endParaRPr lang="en-US" sz="2600" dirty="0" smtClean="0"/>
          </a:p>
          <a:p>
            <a:r>
              <a:rPr lang="en-US" sz="2600" dirty="0" smtClean="0"/>
              <a:t>For the last two years, we have worked with both the Indiana State Police to help us correct the coding problems and the FBI to correct the 2021 numbers.  At last communication, we have been informed by the FBI that this correction will refresh the data with the addition of the 2022 numbers. </a:t>
            </a:r>
            <a:br>
              <a:rPr lang="en-US" sz="2600" dirty="0" smtClean="0"/>
            </a:br>
            <a:endParaRPr lang="en-US" sz="2600" dirty="0"/>
          </a:p>
          <a:p>
            <a:endParaRPr lang="en-US" dirty="0"/>
          </a:p>
        </p:txBody>
      </p:sp>
    </p:spTree>
    <p:extLst>
      <p:ext uri="{BB962C8B-B14F-4D97-AF65-F5344CB8AC3E}">
        <p14:creationId xmlns:p14="http://schemas.microsoft.com/office/powerpoint/2010/main" val="1848189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FFFF00"/>
                </a:solidFill>
              </a:rPr>
              <a:t>How </a:t>
            </a:r>
            <a:r>
              <a:rPr lang="en-US" sz="2800" b="1" dirty="0" smtClean="0">
                <a:solidFill>
                  <a:srgbClr val="FFFF00"/>
                </a:solidFill>
              </a:rPr>
              <a:t>did we identify that a coding error was responsible for the sharp increase in reported violent crimes? </a:t>
            </a:r>
            <a:endParaRPr lang="en-US" sz="2800" b="1" dirty="0">
              <a:solidFill>
                <a:srgbClr val="FFFF00"/>
              </a:solidFill>
            </a:endParaRPr>
          </a:p>
        </p:txBody>
      </p:sp>
      <p:sp>
        <p:nvSpPr>
          <p:cNvPr id="3" name="Content Placeholder 2"/>
          <p:cNvSpPr>
            <a:spLocks noGrp="1"/>
          </p:cNvSpPr>
          <p:nvPr>
            <p:ph idx="1"/>
          </p:nvPr>
        </p:nvSpPr>
        <p:spPr>
          <a:xfrm>
            <a:off x="646112" y="2050869"/>
            <a:ext cx="10209122" cy="4197531"/>
          </a:xfrm>
        </p:spPr>
        <p:txBody>
          <a:bodyPr/>
          <a:lstStyle/>
          <a:p>
            <a:r>
              <a:rPr lang="en-US" dirty="0"/>
              <a:t>In 2018, the Terre Haute Police Department became one of the first agencies in Indiana to change over to the NIBRIS reporting system.  We believed the initial increase in reporting in 2018 and 2019 was </a:t>
            </a:r>
            <a:r>
              <a:rPr lang="en-US" dirty="0" smtClean="0"/>
              <a:t>just part of the transition.  </a:t>
            </a:r>
            <a:r>
              <a:rPr lang="en-US" dirty="0"/>
              <a:t>By 2020, we began discussions with the Indiana State Police after reviewing all of our crime data.  As with all problem identification, we started by analyzing the data.  In order to walk you through this process, we start by examining our property crimes.</a:t>
            </a:r>
          </a:p>
        </p:txBody>
      </p:sp>
    </p:spTree>
    <p:extLst>
      <p:ext uri="{BB962C8B-B14F-4D97-AF65-F5344CB8AC3E}">
        <p14:creationId xmlns:p14="http://schemas.microsoft.com/office/powerpoint/2010/main" val="1516357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Property Crimes </a:t>
            </a:r>
            <a:endParaRPr lang="en-US" b="1" dirty="0">
              <a:solidFill>
                <a:srgbClr val="FFFF00"/>
              </a:solidFill>
            </a:endParaRPr>
          </a:p>
        </p:txBody>
      </p:sp>
      <p:sp>
        <p:nvSpPr>
          <p:cNvPr id="3" name="Content Placeholder 2"/>
          <p:cNvSpPr>
            <a:spLocks noGrp="1"/>
          </p:cNvSpPr>
          <p:nvPr>
            <p:ph idx="1"/>
          </p:nvPr>
        </p:nvSpPr>
        <p:spPr>
          <a:xfrm>
            <a:off x="1103312" y="1371600"/>
            <a:ext cx="9229408" cy="4876799"/>
          </a:xfrm>
        </p:spPr>
        <p:txBody>
          <a:bodyPr>
            <a:normAutofit/>
          </a:bodyPr>
          <a:lstStyle/>
          <a:p>
            <a:r>
              <a:rPr lang="en-US" sz="1600" dirty="0"/>
              <a:t>When tabulating property crimes, the FBI includes the crimes of burglary, theft (larceny), and auto theft.  When we examine our reported property crimes for the last </a:t>
            </a:r>
            <a:r>
              <a:rPr lang="en-US" sz="1600" dirty="0" smtClean="0"/>
              <a:t>23 years from the FBI’s Crime Data Explorer, </a:t>
            </a:r>
            <a:r>
              <a:rPr lang="en-US" sz="1600" dirty="0"/>
              <a:t>we do not find numbers that could explain any significant increase.  </a:t>
            </a:r>
            <a:r>
              <a:rPr lang="en-US" sz="1600" dirty="0" smtClean="0"/>
              <a:t>In fact, For the ten years from 1997 to 2008, we experienced an average of 5,080 reported property crimes per year.  For </a:t>
            </a:r>
            <a:r>
              <a:rPr lang="en-US" sz="1600" dirty="0"/>
              <a:t>the last </a:t>
            </a:r>
            <a:r>
              <a:rPr lang="en-US" sz="1600" dirty="0" smtClean="0"/>
              <a:t>10 years, we have averaged 2,947 per year.  That represents a 41.98% decrease in reported property crimes when comparing the two ten-year periods.  </a:t>
            </a:r>
          </a:p>
          <a:p>
            <a:pPr marL="0" indent="0">
              <a:buNone/>
            </a:pPr>
            <a:r>
              <a:rPr lang="en-US" sz="1600" dirty="0" smtClean="0"/>
              <a:t> </a:t>
            </a:r>
            <a:endParaRPr lang="en-US" sz="1600" dirty="0"/>
          </a:p>
        </p:txBody>
      </p:sp>
      <p:pic>
        <p:nvPicPr>
          <p:cNvPr id="5" name="Picture 4"/>
          <p:cNvPicPr>
            <a:picLocks noChangeAspect="1"/>
          </p:cNvPicPr>
          <p:nvPr/>
        </p:nvPicPr>
        <p:blipFill>
          <a:blip r:embed="rId2"/>
          <a:stretch>
            <a:fillRect/>
          </a:stretch>
        </p:blipFill>
        <p:spPr>
          <a:xfrm>
            <a:off x="1567543" y="3226108"/>
            <a:ext cx="7929883" cy="3457093"/>
          </a:xfrm>
          <a:prstGeom prst="rect">
            <a:avLst/>
          </a:prstGeom>
        </p:spPr>
      </p:pic>
    </p:spTree>
    <p:extLst>
      <p:ext uri="{BB962C8B-B14F-4D97-AF65-F5344CB8AC3E}">
        <p14:creationId xmlns:p14="http://schemas.microsoft.com/office/powerpoint/2010/main" val="2088159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Violent Crimes </a:t>
            </a:r>
            <a:endParaRPr lang="en-US" b="1" dirty="0">
              <a:solidFill>
                <a:srgbClr val="FFFF00"/>
              </a:solidFill>
            </a:endParaRPr>
          </a:p>
        </p:txBody>
      </p:sp>
      <p:sp>
        <p:nvSpPr>
          <p:cNvPr id="3" name="Content Placeholder 2"/>
          <p:cNvSpPr>
            <a:spLocks noGrp="1"/>
          </p:cNvSpPr>
          <p:nvPr>
            <p:ph idx="1"/>
          </p:nvPr>
        </p:nvSpPr>
        <p:spPr>
          <a:xfrm>
            <a:off x="979714" y="1201784"/>
            <a:ext cx="9070139" cy="5046616"/>
          </a:xfrm>
        </p:spPr>
        <p:txBody>
          <a:bodyPr>
            <a:normAutofit/>
          </a:bodyPr>
          <a:lstStyle/>
          <a:p>
            <a:r>
              <a:rPr lang="en-US" sz="1600" dirty="0" smtClean="0"/>
              <a:t>Because the FBI Crime Data Explorer suggested a significant decrease in property crimes, we then turn our focus to the reported violent crimes</a:t>
            </a:r>
            <a:r>
              <a:rPr lang="en-US" sz="1600" dirty="0"/>
              <a:t>. When tabulating </a:t>
            </a:r>
            <a:r>
              <a:rPr lang="en-US" sz="1600" dirty="0" smtClean="0"/>
              <a:t>violent crimes</a:t>
            </a:r>
            <a:r>
              <a:rPr lang="en-US" sz="1600" dirty="0"/>
              <a:t>, the FBI includes the crimes of </a:t>
            </a:r>
            <a:r>
              <a:rPr lang="en-US" sz="1600" dirty="0" smtClean="0"/>
              <a:t>homicide, rape, robbery, and aggravated assault.  When we look at these combined crimes, we do see a sharp increase in </a:t>
            </a:r>
            <a:r>
              <a:rPr lang="en-US" sz="1600" dirty="0" smtClean="0"/>
              <a:t>hundreds of new violent </a:t>
            </a:r>
            <a:r>
              <a:rPr lang="en-US" sz="1600" dirty="0" smtClean="0"/>
              <a:t>crimes beginning in 2018.  This coincides with our agency’s migration to the NIBRIS reporting.  However, this still only tells us that we experienced an unprecedented data increase in violent crimes that does not seem possible.  Utilizing the FBI Crime Data Explorer, we can further break down these violent crimes and look at them individually to provide more insight. </a:t>
            </a:r>
            <a:endParaRPr lang="en-US" sz="1600" dirty="0"/>
          </a:p>
        </p:txBody>
      </p:sp>
      <p:pic>
        <p:nvPicPr>
          <p:cNvPr id="4" name="Picture 3"/>
          <p:cNvPicPr>
            <a:picLocks noChangeAspect="1"/>
          </p:cNvPicPr>
          <p:nvPr/>
        </p:nvPicPr>
        <p:blipFill>
          <a:blip r:embed="rId2"/>
          <a:stretch>
            <a:fillRect/>
          </a:stretch>
        </p:blipFill>
        <p:spPr>
          <a:xfrm>
            <a:off x="1593941" y="3475934"/>
            <a:ext cx="7589248" cy="3382066"/>
          </a:xfrm>
          <a:prstGeom prst="rect">
            <a:avLst/>
          </a:prstGeom>
        </p:spPr>
      </p:pic>
    </p:spTree>
    <p:extLst>
      <p:ext uri="{BB962C8B-B14F-4D97-AF65-F5344CB8AC3E}">
        <p14:creationId xmlns:p14="http://schemas.microsoft.com/office/powerpoint/2010/main" val="857411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FF00"/>
                </a:solidFill>
              </a:rPr>
              <a:t>Violent Crimes</a:t>
            </a:r>
            <a:r>
              <a:rPr lang="en-US" sz="2800" dirty="0" smtClean="0">
                <a:solidFill>
                  <a:srgbClr val="FFFF00"/>
                </a:solidFill>
              </a:rPr>
              <a:t/>
            </a:r>
            <a:br>
              <a:rPr lang="en-US" sz="2800" dirty="0" smtClean="0">
                <a:solidFill>
                  <a:srgbClr val="FFFF00"/>
                </a:solidFill>
              </a:rPr>
            </a:br>
            <a:r>
              <a:rPr lang="en-US" sz="2800" dirty="0">
                <a:solidFill>
                  <a:srgbClr val="FFFF00"/>
                </a:solidFill>
              </a:rPr>
              <a:t> </a:t>
            </a:r>
            <a:r>
              <a:rPr lang="en-US" sz="2800" dirty="0" smtClean="0">
                <a:solidFill>
                  <a:srgbClr val="FFFF00"/>
                </a:solidFill>
              </a:rPr>
              <a:t>     Homicide  </a:t>
            </a:r>
            <a:endParaRPr lang="en-US" sz="2800" dirty="0">
              <a:solidFill>
                <a:srgbClr val="FFFF00"/>
              </a:solidFill>
            </a:endParaRPr>
          </a:p>
        </p:txBody>
      </p:sp>
      <p:sp>
        <p:nvSpPr>
          <p:cNvPr id="3" name="Content Placeholder 2"/>
          <p:cNvSpPr>
            <a:spLocks noGrp="1"/>
          </p:cNvSpPr>
          <p:nvPr>
            <p:ph idx="1"/>
          </p:nvPr>
        </p:nvSpPr>
        <p:spPr>
          <a:xfrm>
            <a:off x="1071154" y="1541418"/>
            <a:ext cx="8978699" cy="4706982"/>
          </a:xfrm>
        </p:spPr>
        <p:txBody>
          <a:bodyPr/>
          <a:lstStyle/>
          <a:p>
            <a:r>
              <a:rPr lang="en-US" sz="1800" dirty="0" smtClean="0"/>
              <a:t>Using the FBI’s Crime Data Explorer, we look specifically at the reported homicides from 1997 to 2021.  From 1997 until 2021, we averaged 2.78 homicides per year.  The highest year was 2001 with 8 homicides reported.  All other years fluctuated between 0 and 6 homicides per year.  In 2021, we had one reported homicide.  We do not find any significant variation in homicides that could explain the sharp increase in reported violent crimes seen in 2018-2021. </a:t>
            </a:r>
            <a:endParaRPr lang="en-US" sz="1800" dirty="0"/>
          </a:p>
          <a:p>
            <a:pPr marL="0" indent="0">
              <a:buNone/>
            </a:pPr>
            <a:r>
              <a:rPr lang="en-US" dirty="0" smtClean="0"/>
              <a:t> </a:t>
            </a:r>
          </a:p>
          <a:p>
            <a:pPr marL="0" indent="0">
              <a:buNone/>
            </a:pPr>
            <a:endParaRPr lang="en-US" dirty="0" smtClean="0"/>
          </a:p>
          <a:p>
            <a:endParaRPr lang="en-US" dirty="0" smtClean="0"/>
          </a:p>
          <a:p>
            <a:pPr marL="0" indent="0">
              <a:buNone/>
            </a:pPr>
            <a:endParaRPr lang="en-US" dirty="0"/>
          </a:p>
        </p:txBody>
      </p:sp>
      <p:pic>
        <p:nvPicPr>
          <p:cNvPr id="5" name="Picture 4"/>
          <p:cNvPicPr>
            <a:picLocks noChangeAspect="1"/>
          </p:cNvPicPr>
          <p:nvPr/>
        </p:nvPicPr>
        <p:blipFill>
          <a:blip r:embed="rId2"/>
          <a:stretch>
            <a:fillRect/>
          </a:stretch>
        </p:blipFill>
        <p:spPr>
          <a:xfrm>
            <a:off x="1894114" y="3459456"/>
            <a:ext cx="6492239" cy="2988613"/>
          </a:xfrm>
          <a:prstGeom prst="rect">
            <a:avLst/>
          </a:prstGeom>
        </p:spPr>
      </p:pic>
    </p:spTree>
    <p:extLst>
      <p:ext uri="{BB962C8B-B14F-4D97-AF65-F5344CB8AC3E}">
        <p14:creationId xmlns:p14="http://schemas.microsoft.com/office/powerpoint/2010/main" val="95274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Violent Crimes</a:t>
            </a:r>
            <a:br>
              <a:rPr lang="en-US" dirty="0" smtClean="0">
                <a:solidFill>
                  <a:srgbClr val="FFFF00"/>
                </a:solidFill>
              </a:rPr>
            </a:br>
            <a:r>
              <a:rPr lang="en-US" dirty="0" smtClean="0">
                <a:solidFill>
                  <a:srgbClr val="FFFF00"/>
                </a:solidFill>
              </a:rPr>
              <a:t>Rape</a:t>
            </a:r>
            <a:endParaRPr lang="en-US" dirty="0">
              <a:solidFill>
                <a:srgbClr val="FFFF00"/>
              </a:solidFill>
            </a:endParaRPr>
          </a:p>
        </p:txBody>
      </p:sp>
      <p:sp>
        <p:nvSpPr>
          <p:cNvPr id="3" name="Content Placeholder 2"/>
          <p:cNvSpPr>
            <a:spLocks noGrp="1"/>
          </p:cNvSpPr>
          <p:nvPr>
            <p:ph idx="1"/>
          </p:nvPr>
        </p:nvSpPr>
        <p:spPr>
          <a:xfrm>
            <a:off x="1005840" y="1737360"/>
            <a:ext cx="9044013" cy="4511039"/>
          </a:xfrm>
        </p:spPr>
        <p:txBody>
          <a:bodyPr/>
          <a:lstStyle/>
          <a:p>
            <a:r>
              <a:rPr lang="en-US" sz="1600" dirty="0"/>
              <a:t>Using the FBI’s Crime Data Explorer, we look specifically at the reported </a:t>
            </a:r>
            <a:r>
              <a:rPr lang="en-US" sz="1600" dirty="0" smtClean="0"/>
              <a:t>rapes from </a:t>
            </a:r>
            <a:r>
              <a:rPr lang="en-US" sz="1600" dirty="0"/>
              <a:t>1997 to 2021.  From 1997 until 2021, we averaged </a:t>
            </a:r>
            <a:r>
              <a:rPr lang="en-US" sz="1600" dirty="0" smtClean="0"/>
              <a:t>26.26 reported rapes per year.  The highest year was 2016 with 34 and the lowest year was 2011 with 16 reported rapes.  All other years ranged from 18 to 33 reported rapes.  In 2021, we saw 30 reported rapes. Again, we see no significant change in reported rapes to explain the hundreds of new violent crimes in the data beginning in 2018 with the migration to NIBRIS.    </a:t>
            </a:r>
          </a:p>
          <a:p>
            <a:endParaRPr lang="en-US" dirty="0"/>
          </a:p>
        </p:txBody>
      </p:sp>
      <p:pic>
        <p:nvPicPr>
          <p:cNvPr id="5" name="Picture 4"/>
          <p:cNvPicPr>
            <a:picLocks noChangeAspect="1"/>
          </p:cNvPicPr>
          <p:nvPr/>
        </p:nvPicPr>
        <p:blipFill>
          <a:blip r:embed="rId2"/>
          <a:stretch>
            <a:fillRect/>
          </a:stretch>
        </p:blipFill>
        <p:spPr>
          <a:xfrm>
            <a:off x="1672046" y="3303040"/>
            <a:ext cx="7027817" cy="3318197"/>
          </a:xfrm>
          <a:prstGeom prst="rect">
            <a:avLst/>
          </a:prstGeom>
        </p:spPr>
      </p:pic>
    </p:spTree>
    <p:extLst>
      <p:ext uri="{BB962C8B-B14F-4D97-AF65-F5344CB8AC3E}">
        <p14:creationId xmlns:p14="http://schemas.microsoft.com/office/powerpoint/2010/main" val="9391599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791</TotalTime>
  <Words>1657</Words>
  <Application>Microsoft Office PowerPoint</Application>
  <PresentationFormat>Widescreen</PresentationFormat>
  <Paragraphs>33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Ion</vt:lpstr>
      <vt:lpstr>Terre Haute Police Department Uniform Crime Reporting </vt:lpstr>
      <vt:lpstr>What is the FBI Uniform Crime Report? </vt:lpstr>
      <vt:lpstr>What change occurred to cause this coding issue?</vt:lpstr>
      <vt:lpstr>What change occurred that caused this coding Issue and what has been done to correct it?</vt:lpstr>
      <vt:lpstr>How did we identify that a coding error was responsible for the sharp increase in reported violent crimes? </vt:lpstr>
      <vt:lpstr>Property Crimes </vt:lpstr>
      <vt:lpstr>Violent Crimes </vt:lpstr>
      <vt:lpstr>Violent Crimes       Homicide  </vt:lpstr>
      <vt:lpstr>Violent Crimes Rape</vt:lpstr>
      <vt:lpstr>Violent Crimes Robbery</vt:lpstr>
      <vt:lpstr>Violent Crimes Aggravated Assaults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Keen, Shawn</dc:creator>
  <cp:lastModifiedBy>Keen, Shawn</cp:lastModifiedBy>
  <cp:revision>36</cp:revision>
  <cp:lastPrinted>2023-10-09T21:08:28Z</cp:lastPrinted>
  <dcterms:created xsi:type="dcterms:W3CDTF">2023-10-09T11:59:06Z</dcterms:created>
  <dcterms:modified xsi:type="dcterms:W3CDTF">2023-10-10T12:05:06Z</dcterms:modified>
</cp:coreProperties>
</file>